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5.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3117938"/>
            <a:ext cx="8853878" cy="2607076"/>
          </a:xfrm>
          <a:prstGeom prst="rect">
            <a:avLst/>
          </a:prstGeom>
        </p:spPr>
        <p:txBody>
          <a:bodyPr anchor="t" rtlCol="false" tIns="0" lIns="0" bIns="0" rIns="0">
            <a:spAutoFit/>
          </a:bodyPr>
          <a:lstStyle/>
          <a:p>
            <a:pPr marL="0" indent="0" lvl="0">
              <a:lnSpc>
                <a:spcPts val="10015"/>
              </a:lnSpc>
            </a:pPr>
            <a:r>
              <a:rPr lang="en-US" sz="10015" spc="-420">
                <a:solidFill>
                  <a:srgbClr val="3139A8"/>
                </a:solidFill>
                <a:latin typeface="Be Vietnam Ultra-Bold"/>
              </a:rPr>
              <a:t>NETWORK SECURITY</a:t>
            </a:r>
          </a:p>
        </p:txBody>
      </p:sp>
      <p:sp>
        <p:nvSpPr>
          <p:cNvPr name="TextBox 10" id="10"/>
          <p:cNvSpPr txBox="true"/>
          <p:nvPr/>
        </p:nvSpPr>
        <p:spPr>
          <a:xfrm rot="0">
            <a:off x="1219200" y="5911811"/>
            <a:ext cx="8565026" cy="1438226"/>
          </a:xfrm>
          <a:prstGeom prst="rect">
            <a:avLst/>
          </a:prstGeom>
        </p:spPr>
        <p:txBody>
          <a:bodyPr anchor="t" rtlCol="false" tIns="0" lIns="0" bIns="0" rIns="0">
            <a:spAutoFit/>
          </a:bodyPr>
          <a:lstStyle/>
          <a:p>
            <a:pPr marL="0" indent="0" lvl="0">
              <a:lnSpc>
                <a:spcPts val="5675"/>
              </a:lnSpc>
            </a:pPr>
            <a:r>
              <a:rPr lang="en-US" sz="5354" spc="-224">
                <a:solidFill>
                  <a:srgbClr val="3139A8"/>
                </a:solidFill>
                <a:latin typeface="Be Vietnam"/>
              </a:rPr>
              <a:t>VERIFICATION OF DRIVER’S LICENSE</a:t>
            </a:r>
          </a:p>
        </p:txBody>
      </p:sp>
      <p:sp>
        <p:nvSpPr>
          <p:cNvPr name="TextBox 11" id="11"/>
          <p:cNvSpPr txBox="true"/>
          <p:nvPr/>
        </p:nvSpPr>
        <p:spPr>
          <a:xfrm rot="0">
            <a:off x="1344872" y="938050"/>
            <a:ext cx="8602534" cy="1005459"/>
          </a:xfrm>
          <a:prstGeom prst="rect">
            <a:avLst/>
          </a:prstGeom>
        </p:spPr>
        <p:txBody>
          <a:bodyPr anchor="t" rtlCol="false" tIns="0" lIns="0" bIns="0" rIns="0">
            <a:spAutoFit/>
          </a:bodyPr>
          <a:lstStyle/>
          <a:p>
            <a:pPr>
              <a:lnSpc>
                <a:spcPts val="2688"/>
              </a:lnSpc>
            </a:pPr>
            <a:r>
              <a:rPr lang="en-US" sz="2400" spc="-100">
                <a:solidFill>
                  <a:srgbClr val="090147"/>
                </a:solidFill>
                <a:latin typeface="Be Vietnam"/>
              </a:rPr>
              <a:t>PRESENTED BY -</a:t>
            </a:r>
          </a:p>
          <a:p>
            <a:pPr>
              <a:lnSpc>
                <a:spcPts val="2688"/>
              </a:lnSpc>
            </a:pPr>
            <a:r>
              <a:rPr lang="en-US" sz="2400" spc="-100">
                <a:solidFill>
                  <a:srgbClr val="090147"/>
                </a:solidFill>
                <a:latin typeface="Be Vietnam"/>
              </a:rPr>
              <a:t>AAMLEEN AHMED, </a:t>
            </a:r>
          </a:p>
          <a:p>
            <a:pPr algn="l" marL="0" indent="0" lvl="0">
              <a:lnSpc>
                <a:spcPts val="2688"/>
              </a:lnSpc>
              <a:spcBef>
                <a:spcPct val="0"/>
              </a:spcBef>
            </a:pPr>
            <a:r>
              <a:rPr lang="en-US" sz="2400" spc="-100">
                <a:solidFill>
                  <a:srgbClr val="090147"/>
                </a:solidFill>
                <a:latin typeface="Be Vietnam"/>
              </a:rPr>
              <a:t>MOHD. SUFYAN AZAM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
        <p:nvSpPr>
          <p:cNvPr name="TextBox 10" id="10"/>
          <p:cNvSpPr txBox="true"/>
          <p:nvPr/>
        </p:nvSpPr>
        <p:spPr>
          <a:xfrm rot="0">
            <a:off x="1403183" y="893688"/>
            <a:ext cx="8602534" cy="1180973"/>
          </a:xfrm>
          <a:prstGeom prst="rect">
            <a:avLst/>
          </a:prstGeom>
        </p:spPr>
        <p:txBody>
          <a:bodyPr anchor="t" rtlCol="false" tIns="0" lIns="0" bIns="0" rIns="0">
            <a:spAutoFit/>
          </a:bodyPr>
          <a:lstStyle/>
          <a:p>
            <a:pPr>
              <a:lnSpc>
                <a:spcPts val="3136"/>
              </a:lnSpc>
            </a:pPr>
            <a:r>
              <a:rPr lang="en-US" sz="2800" spc="-117">
                <a:solidFill>
                  <a:srgbClr val="090147"/>
                </a:solidFill>
                <a:latin typeface="Be Vietnam"/>
              </a:rPr>
              <a:t>PRESENTED BY </a:t>
            </a:r>
          </a:p>
          <a:p>
            <a:pPr>
              <a:lnSpc>
                <a:spcPts val="3136"/>
              </a:lnSpc>
            </a:pPr>
            <a:r>
              <a:rPr lang="en-US" sz="2800" spc="-117">
                <a:solidFill>
                  <a:srgbClr val="090147"/>
                </a:solidFill>
                <a:latin typeface="Be Vietnam"/>
              </a:rPr>
              <a:t>AAMLEEN AHMED     (2020002)</a:t>
            </a:r>
          </a:p>
          <a:p>
            <a:pPr algn="l" marL="0" indent="0" lvl="0">
              <a:lnSpc>
                <a:spcPts val="3136"/>
              </a:lnSpc>
              <a:spcBef>
                <a:spcPct val="0"/>
              </a:spcBef>
            </a:pPr>
            <a:r>
              <a:rPr lang="en-US" sz="2800" spc="-117">
                <a:solidFill>
                  <a:srgbClr val="090147"/>
                </a:solidFill>
                <a:latin typeface="Be Vietnam"/>
              </a:rPr>
              <a:t>MOHAMMAD SUFYAN AZAM     (2020312)</a:t>
            </a:r>
          </a:p>
        </p:txBody>
      </p:sp>
      <p:sp>
        <p:nvSpPr>
          <p:cNvPr name="TextBox 11" id="11"/>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NETWORK SECURITY - PROJECT 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1662033"/>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INTRODUCTION</a:t>
            </a:r>
          </a:p>
        </p:txBody>
      </p:sp>
      <p:sp>
        <p:nvSpPr>
          <p:cNvPr name="TextBox 3" id="3"/>
          <p:cNvSpPr txBox="true"/>
          <p:nvPr/>
        </p:nvSpPr>
        <p:spPr>
          <a:xfrm rot="0">
            <a:off x="1219200" y="3064272"/>
            <a:ext cx="7924800" cy="5303520"/>
          </a:xfrm>
          <a:prstGeom prst="rect">
            <a:avLst/>
          </a:prstGeom>
        </p:spPr>
        <p:txBody>
          <a:bodyPr anchor="t" rtlCol="false" tIns="0" lIns="0" bIns="0" rIns="0">
            <a:spAutoFit/>
          </a:bodyPr>
          <a:lstStyle/>
          <a:p>
            <a:pPr algn="just">
              <a:lnSpc>
                <a:spcPts val="3239"/>
              </a:lnSpc>
            </a:pPr>
            <a:r>
              <a:rPr lang="en-US" sz="1999">
                <a:solidFill>
                  <a:srgbClr val="3139A8"/>
                </a:solidFill>
                <a:latin typeface="Quicksand Medium"/>
              </a:rPr>
              <a:t>   - RSA offers strong encryption that is resistant to brute-force attacks due to the difficulty of factoring large numbers. </a:t>
            </a:r>
          </a:p>
          <a:p>
            <a:pPr algn="just">
              <a:lnSpc>
                <a:spcPts val="3239"/>
              </a:lnSpc>
            </a:pPr>
          </a:p>
          <a:p>
            <a:pPr algn="just">
              <a:lnSpc>
                <a:spcPts val="3239"/>
              </a:lnSpc>
            </a:pPr>
            <a:r>
              <a:rPr lang="en-US" sz="1999">
                <a:solidFill>
                  <a:srgbClr val="3139A8"/>
                </a:solidFill>
                <a:latin typeface="Quicksand Medium"/>
              </a:rPr>
              <a:t>   - That is why RSA was used to encrypt/decrypt the messages send/receive from the RTO.</a:t>
            </a:r>
          </a:p>
          <a:p>
            <a:pPr algn="just">
              <a:lnSpc>
                <a:spcPts val="3239"/>
              </a:lnSpc>
            </a:pPr>
          </a:p>
          <a:p>
            <a:pPr algn="just">
              <a:lnSpc>
                <a:spcPts val="3239"/>
              </a:lnSpc>
            </a:pPr>
            <a:r>
              <a:rPr lang="en-US" sz="1999">
                <a:solidFill>
                  <a:srgbClr val="3139A8"/>
                </a:solidFill>
                <a:latin typeface="Quicksand Medium"/>
              </a:rPr>
              <a:t>   - RSA is used to create digital signatures, ensuring data integrity and authenticity. It is also widely used in various applications, including secure email, and online banking.</a:t>
            </a:r>
          </a:p>
          <a:p>
            <a:pPr algn="just">
              <a:lnSpc>
                <a:spcPts val="3239"/>
              </a:lnSpc>
            </a:pPr>
          </a:p>
          <a:p>
            <a:pPr algn="just">
              <a:lnSpc>
                <a:spcPts val="3239"/>
              </a:lnSpc>
            </a:pPr>
            <a:r>
              <a:rPr lang="en-US" sz="1999">
                <a:solidFill>
                  <a:srgbClr val="3139A8"/>
                </a:solidFill>
                <a:latin typeface="Quicksand Medium"/>
              </a:rPr>
              <a:t>   - In this mini-project, we completely implement an On-The-Go  Verification of Driver’s License using an RTO that sends/receives messages in a secure way.</a:t>
            </a:r>
          </a:p>
        </p:txBody>
      </p:sp>
      <p:grpSp>
        <p:nvGrpSpPr>
          <p:cNvPr name="Group 4" id="4"/>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t="0" r="-25046"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138468" y="2689214"/>
            <a:ext cx="3694368" cy="3985349"/>
            <a:chOff x="0" y="0"/>
            <a:chExt cx="4925824" cy="5313798"/>
          </a:xfrm>
        </p:grpSpPr>
        <p:grpSp>
          <p:nvGrpSpPr>
            <p:cNvPr name="Group 3" id="3"/>
            <p:cNvGrpSpPr/>
            <p:nvPr/>
          </p:nvGrpSpPr>
          <p:grpSpPr>
            <a:xfrm rot="0">
              <a:off x="0" y="0"/>
              <a:ext cx="4925824" cy="5313798"/>
              <a:chOff x="0" y="0"/>
              <a:chExt cx="966960" cy="1043121"/>
            </a:xfrm>
          </p:grpSpPr>
          <p:sp>
            <p:nvSpPr>
              <p:cNvPr name="Freeform 4" id="4"/>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5" id="5"/>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617834" y="1700219"/>
              <a:ext cx="3690157" cy="956680"/>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Client.py</a:t>
              </a:r>
            </a:p>
          </p:txBody>
        </p:sp>
      </p:grpSp>
      <p:grpSp>
        <p:nvGrpSpPr>
          <p:cNvPr name="Group 7" id="7"/>
          <p:cNvGrpSpPr/>
          <p:nvPr/>
        </p:nvGrpSpPr>
        <p:grpSpPr>
          <a:xfrm rot="0">
            <a:off x="1569819" y="7429281"/>
            <a:ext cx="2035009" cy="2357238"/>
            <a:chOff x="0" y="0"/>
            <a:chExt cx="2713346" cy="3142983"/>
          </a:xfrm>
        </p:grpSpPr>
        <p:grpSp>
          <p:nvGrpSpPr>
            <p:cNvPr name="Group 8" id="8"/>
            <p:cNvGrpSpPr/>
            <p:nvPr/>
          </p:nvGrpSpPr>
          <p:grpSpPr>
            <a:xfrm rot="0">
              <a:off x="0" y="0"/>
              <a:ext cx="2713346" cy="3142983"/>
              <a:chOff x="0" y="0"/>
              <a:chExt cx="1047798" cy="1213709"/>
            </a:xfrm>
          </p:grpSpPr>
          <p:sp>
            <p:nvSpPr>
              <p:cNvPr name="Freeform 9" id="9"/>
              <p:cNvSpPr/>
              <p:nvPr/>
            </p:nvSpPr>
            <p:spPr>
              <a:xfrm flipH="false" flipV="false" rot="0">
                <a:off x="0" y="0"/>
                <a:ext cx="1047798" cy="1213709"/>
              </a:xfrm>
              <a:custGeom>
                <a:avLst/>
                <a:gdLst/>
                <a:ahLst/>
                <a:cxnLst/>
                <a:rect r="r" b="b" t="t" l="l"/>
                <a:pathLst>
                  <a:path h="1213709" w="1047798">
                    <a:moveTo>
                      <a:pt x="0" y="0"/>
                    </a:moveTo>
                    <a:lnTo>
                      <a:pt x="1047798" y="0"/>
                    </a:lnTo>
                    <a:lnTo>
                      <a:pt x="1047798" y="1213709"/>
                    </a:lnTo>
                    <a:lnTo>
                      <a:pt x="0" y="1213709"/>
                    </a:lnTo>
                    <a:close/>
                  </a:path>
                </a:pathLst>
              </a:custGeom>
              <a:solidFill>
                <a:srgbClr val="3139A8"/>
              </a:solidFill>
            </p:spPr>
          </p:sp>
          <p:sp>
            <p:nvSpPr>
              <p:cNvPr name="TextBox 10" id="10"/>
              <p:cNvSpPr txBox="true"/>
              <p:nvPr/>
            </p:nvSpPr>
            <p:spPr>
              <a:xfrm>
                <a:off x="0" y="19050"/>
                <a:ext cx="1047798" cy="1194659"/>
              </a:xfrm>
              <a:prstGeom prst="rect">
                <a:avLst/>
              </a:prstGeom>
            </p:spPr>
            <p:txBody>
              <a:bodyPr anchor="ctr" rtlCol="false" tIns="50800" lIns="50800" bIns="50800" rIns="50800"/>
              <a:lstStyle/>
              <a:p>
                <a:pPr algn="ctr">
                  <a:lnSpc>
                    <a:spcPts val="2266"/>
                  </a:lnSpc>
                </a:pPr>
              </a:p>
            </p:txBody>
          </p:sp>
        </p:grpSp>
        <p:sp>
          <p:nvSpPr>
            <p:cNvPr name="TextBox 11" id="11"/>
            <p:cNvSpPr txBox="true"/>
            <p:nvPr/>
          </p:nvSpPr>
          <p:spPr>
            <a:xfrm rot="0">
              <a:off x="340328" y="863819"/>
              <a:ext cx="2032689" cy="928547"/>
            </a:xfrm>
            <a:prstGeom prst="rect">
              <a:avLst/>
            </a:prstGeom>
          </p:spPr>
          <p:txBody>
            <a:bodyPr anchor="t" rtlCol="false" tIns="0" lIns="0" bIns="0" rIns="0">
              <a:spAutoFit/>
            </a:bodyPr>
            <a:lstStyle/>
            <a:p>
              <a:pPr algn="ctr">
                <a:lnSpc>
                  <a:spcPts val="2634"/>
                </a:lnSpc>
              </a:pPr>
              <a:r>
                <a:rPr lang="en-US" sz="2557">
                  <a:solidFill>
                    <a:srgbClr val="FFFFFF"/>
                  </a:solidFill>
                  <a:latin typeface="Arimo Bold"/>
                </a:rPr>
                <a:t>Regional RTO</a:t>
              </a:r>
            </a:p>
          </p:txBody>
        </p:sp>
      </p:grpSp>
      <p:grpSp>
        <p:nvGrpSpPr>
          <p:cNvPr name="Group 12" id="12"/>
          <p:cNvGrpSpPr/>
          <p:nvPr/>
        </p:nvGrpSpPr>
        <p:grpSpPr>
          <a:xfrm rot="0">
            <a:off x="4394490" y="7731837"/>
            <a:ext cx="2035009" cy="2357238"/>
            <a:chOff x="0" y="0"/>
            <a:chExt cx="2713346" cy="3142983"/>
          </a:xfrm>
        </p:grpSpPr>
        <p:grpSp>
          <p:nvGrpSpPr>
            <p:cNvPr name="Group 13" id="13"/>
            <p:cNvGrpSpPr/>
            <p:nvPr/>
          </p:nvGrpSpPr>
          <p:grpSpPr>
            <a:xfrm rot="0">
              <a:off x="0" y="0"/>
              <a:ext cx="2713346" cy="3142983"/>
              <a:chOff x="0" y="0"/>
              <a:chExt cx="1047798" cy="1213709"/>
            </a:xfrm>
          </p:grpSpPr>
          <p:sp>
            <p:nvSpPr>
              <p:cNvPr name="Freeform 14" id="14"/>
              <p:cNvSpPr/>
              <p:nvPr/>
            </p:nvSpPr>
            <p:spPr>
              <a:xfrm flipH="false" flipV="false" rot="0">
                <a:off x="0" y="0"/>
                <a:ext cx="1047798" cy="1213709"/>
              </a:xfrm>
              <a:custGeom>
                <a:avLst/>
                <a:gdLst/>
                <a:ahLst/>
                <a:cxnLst/>
                <a:rect r="r" b="b" t="t" l="l"/>
                <a:pathLst>
                  <a:path h="1213709" w="1047798">
                    <a:moveTo>
                      <a:pt x="0" y="0"/>
                    </a:moveTo>
                    <a:lnTo>
                      <a:pt x="1047798" y="0"/>
                    </a:lnTo>
                    <a:lnTo>
                      <a:pt x="1047798" y="1213709"/>
                    </a:lnTo>
                    <a:lnTo>
                      <a:pt x="0" y="1213709"/>
                    </a:lnTo>
                    <a:close/>
                  </a:path>
                </a:pathLst>
              </a:custGeom>
              <a:solidFill>
                <a:srgbClr val="3139A8"/>
              </a:solidFill>
            </p:spPr>
          </p:sp>
          <p:sp>
            <p:nvSpPr>
              <p:cNvPr name="TextBox 15" id="15"/>
              <p:cNvSpPr txBox="true"/>
              <p:nvPr/>
            </p:nvSpPr>
            <p:spPr>
              <a:xfrm>
                <a:off x="0" y="19050"/>
                <a:ext cx="1047798" cy="1194659"/>
              </a:xfrm>
              <a:prstGeom prst="rect">
                <a:avLst/>
              </a:prstGeom>
            </p:spPr>
            <p:txBody>
              <a:bodyPr anchor="ctr" rtlCol="false" tIns="50800" lIns="50800" bIns="50800" rIns="50800"/>
              <a:lstStyle/>
              <a:p>
                <a:pPr algn="ctr">
                  <a:lnSpc>
                    <a:spcPts val="2266"/>
                  </a:lnSpc>
                </a:pPr>
              </a:p>
            </p:txBody>
          </p:sp>
        </p:grpSp>
        <p:sp>
          <p:nvSpPr>
            <p:cNvPr name="TextBox 16" id="16"/>
            <p:cNvSpPr txBox="true"/>
            <p:nvPr/>
          </p:nvSpPr>
          <p:spPr>
            <a:xfrm rot="0">
              <a:off x="340328" y="863819"/>
              <a:ext cx="2032689" cy="928547"/>
            </a:xfrm>
            <a:prstGeom prst="rect">
              <a:avLst/>
            </a:prstGeom>
          </p:spPr>
          <p:txBody>
            <a:bodyPr anchor="t" rtlCol="false" tIns="0" lIns="0" bIns="0" rIns="0">
              <a:spAutoFit/>
            </a:bodyPr>
            <a:lstStyle/>
            <a:p>
              <a:pPr algn="ctr">
                <a:lnSpc>
                  <a:spcPts val="2634"/>
                </a:lnSpc>
              </a:pPr>
              <a:r>
                <a:rPr lang="en-US" sz="2557">
                  <a:solidFill>
                    <a:srgbClr val="FFFFFF"/>
                  </a:solidFill>
                  <a:latin typeface="Arimo Bold"/>
                </a:rPr>
                <a:t>Regional RTO</a:t>
              </a:r>
            </a:p>
          </p:txBody>
        </p:sp>
      </p:grpSp>
      <p:grpSp>
        <p:nvGrpSpPr>
          <p:cNvPr name="Group 17" id="17"/>
          <p:cNvGrpSpPr/>
          <p:nvPr/>
        </p:nvGrpSpPr>
        <p:grpSpPr>
          <a:xfrm rot="0">
            <a:off x="6721201" y="7177014"/>
            <a:ext cx="2035009" cy="2357238"/>
            <a:chOff x="0" y="0"/>
            <a:chExt cx="2713346" cy="3142983"/>
          </a:xfrm>
        </p:grpSpPr>
        <p:grpSp>
          <p:nvGrpSpPr>
            <p:cNvPr name="Group 18" id="18"/>
            <p:cNvGrpSpPr/>
            <p:nvPr/>
          </p:nvGrpSpPr>
          <p:grpSpPr>
            <a:xfrm rot="0">
              <a:off x="0" y="0"/>
              <a:ext cx="2713346" cy="3142983"/>
              <a:chOff x="0" y="0"/>
              <a:chExt cx="1047798" cy="1213709"/>
            </a:xfrm>
          </p:grpSpPr>
          <p:sp>
            <p:nvSpPr>
              <p:cNvPr name="Freeform 19" id="19"/>
              <p:cNvSpPr/>
              <p:nvPr/>
            </p:nvSpPr>
            <p:spPr>
              <a:xfrm flipH="false" flipV="false" rot="0">
                <a:off x="0" y="0"/>
                <a:ext cx="1047798" cy="1213709"/>
              </a:xfrm>
              <a:custGeom>
                <a:avLst/>
                <a:gdLst/>
                <a:ahLst/>
                <a:cxnLst/>
                <a:rect r="r" b="b" t="t" l="l"/>
                <a:pathLst>
                  <a:path h="1213709" w="1047798">
                    <a:moveTo>
                      <a:pt x="0" y="0"/>
                    </a:moveTo>
                    <a:lnTo>
                      <a:pt x="1047798" y="0"/>
                    </a:lnTo>
                    <a:lnTo>
                      <a:pt x="1047798" y="1213709"/>
                    </a:lnTo>
                    <a:lnTo>
                      <a:pt x="0" y="1213709"/>
                    </a:lnTo>
                    <a:close/>
                  </a:path>
                </a:pathLst>
              </a:custGeom>
              <a:solidFill>
                <a:srgbClr val="3139A8"/>
              </a:solidFill>
            </p:spPr>
          </p:sp>
          <p:sp>
            <p:nvSpPr>
              <p:cNvPr name="TextBox 20" id="20"/>
              <p:cNvSpPr txBox="true"/>
              <p:nvPr/>
            </p:nvSpPr>
            <p:spPr>
              <a:xfrm>
                <a:off x="0" y="19050"/>
                <a:ext cx="1047798" cy="1194659"/>
              </a:xfrm>
              <a:prstGeom prst="rect">
                <a:avLst/>
              </a:prstGeom>
            </p:spPr>
            <p:txBody>
              <a:bodyPr anchor="ctr" rtlCol="false" tIns="50800" lIns="50800" bIns="50800" rIns="50800"/>
              <a:lstStyle/>
              <a:p>
                <a:pPr algn="ctr">
                  <a:lnSpc>
                    <a:spcPts val="2266"/>
                  </a:lnSpc>
                </a:pPr>
              </a:p>
            </p:txBody>
          </p:sp>
        </p:grpSp>
        <p:sp>
          <p:nvSpPr>
            <p:cNvPr name="TextBox 21" id="21"/>
            <p:cNvSpPr txBox="true"/>
            <p:nvPr/>
          </p:nvSpPr>
          <p:spPr>
            <a:xfrm rot="0">
              <a:off x="340328" y="863819"/>
              <a:ext cx="2032689" cy="928547"/>
            </a:xfrm>
            <a:prstGeom prst="rect">
              <a:avLst/>
            </a:prstGeom>
          </p:spPr>
          <p:txBody>
            <a:bodyPr anchor="t" rtlCol="false" tIns="0" lIns="0" bIns="0" rIns="0">
              <a:spAutoFit/>
            </a:bodyPr>
            <a:lstStyle/>
            <a:p>
              <a:pPr algn="ctr">
                <a:lnSpc>
                  <a:spcPts val="2634"/>
                </a:lnSpc>
              </a:pPr>
              <a:r>
                <a:rPr lang="en-US" sz="2557">
                  <a:solidFill>
                    <a:srgbClr val="FFFFFF"/>
                  </a:solidFill>
                  <a:latin typeface="Arimo Bold"/>
                </a:rPr>
                <a:t>Regional RTO</a:t>
              </a:r>
            </a:p>
          </p:txBody>
        </p:sp>
      </p:grpSp>
      <p:pic>
        <p:nvPicPr>
          <p:cNvPr name="Picture 22" id="22"/>
          <p:cNvPicPr>
            <a:picLocks noChangeAspect="true"/>
          </p:cNvPicPr>
          <p:nvPr/>
        </p:nvPicPr>
        <p:blipFill>
          <a:blip r:embed="rId2"/>
          <a:srcRect l="0" t="0" r="0" b="0"/>
          <a:stretch>
            <a:fillRect/>
          </a:stretch>
        </p:blipFill>
        <p:spPr>
          <a:xfrm flipH="false" flipV="false" rot="-4293374">
            <a:off x="3371656" y="4617162"/>
            <a:ext cx="3415284" cy="4114800"/>
          </a:xfrm>
          <a:prstGeom prst="rect">
            <a:avLst/>
          </a:prstGeom>
        </p:spPr>
      </p:pic>
      <p:pic>
        <p:nvPicPr>
          <p:cNvPr name="Picture 23" id="23"/>
          <p:cNvPicPr>
            <a:picLocks noChangeAspect="true"/>
          </p:cNvPicPr>
          <p:nvPr/>
        </p:nvPicPr>
        <p:blipFill>
          <a:blip r:embed="rId3"/>
          <a:srcRect l="0" t="0" r="0" b="0"/>
          <a:stretch>
            <a:fillRect/>
          </a:stretch>
        </p:blipFill>
        <p:spPr>
          <a:xfrm flipH="false" flipV="false" rot="-9068262">
            <a:off x="9206205" y="5899500"/>
            <a:ext cx="3170529" cy="3059560"/>
          </a:xfrm>
          <a:prstGeom prst="rect">
            <a:avLst/>
          </a:prstGeom>
        </p:spPr>
      </p:pic>
      <p:grpSp>
        <p:nvGrpSpPr>
          <p:cNvPr name="Group 24" id="24"/>
          <p:cNvGrpSpPr/>
          <p:nvPr/>
        </p:nvGrpSpPr>
        <p:grpSpPr>
          <a:xfrm rot="0">
            <a:off x="4102788" y="2689214"/>
            <a:ext cx="2618414" cy="2635096"/>
            <a:chOff x="0" y="0"/>
            <a:chExt cx="3491218" cy="3513461"/>
          </a:xfrm>
        </p:grpSpPr>
        <p:grpSp>
          <p:nvGrpSpPr>
            <p:cNvPr name="Group 25" id="25"/>
            <p:cNvGrpSpPr/>
            <p:nvPr/>
          </p:nvGrpSpPr>
          <p:grpSpPr>
            <a:xfrm rot="0">
              <a:off x="0" y="0"/>
              <a:ext cx="3491218" cy="3513461"/>
              <a:chOff x="0" y="0"/>
              <a:chExt cx="1375533" cy="1384296"/>
            </a:xfrm>
          </p:grpSpPr>
          <p:sp>
            <p:nvSpPr>
              <p:cNvPr name="Freeform 26" id="26"/>
              <p:cNvSpPr/>
              <p:nvPr/>
            </p:nvSpPr>
            <p:spPr>
              <a:xfrm flipH="false" flipV="false" rot="0">
                <a:off x="0" y="0"/>
                <a:ext cx="1375533" cy="1384296"/>
              </a:xfrm>
              <a:custGeom>
                <a:avLst/>
                <a:gdLst/>
                <a:ahLst/>
                <a:cxnLst/>
                <a:rect r="r" b="b" t="t" l="l"/>
                <a:pathLst>
                  <a:path h="1384296" w="1375533">
                    <a:moveTo>
                      <a:pt x="0" y="0"/>
                    </a:moveTo>
                    <a:lnTo>
                      <a:pt x="1375533" y="0"/>
                    </a:lnTo>
                    <a:lnTo>
                      <a:pt x="1375533" y="1384296"/>
                    </a:lnTo>
                    <a:lnTo>
                      <a:pt x="0" y="1384296"/>
                    </a:lnTo>
                    <a:close/>
                  </a:path>
                </a:pathLst>
              </a:custGeom>
              <a:solidFill>
                <a:srgbClr val="3139A8"/>
              </a:solidFill>
            </p:spPr>
          </p:sp>
          <p:sp>
            <p:nvSpPr>
              <p:cNvPr name="TextBox 27" id="27"/>
              <p:cNvSpPr txBox="true"/>
              <p:nvPr/>
            </p:nvSpPr>
            <p:spPr>
              <a:xfrm>
                <a:off x="0" y="19050"/>
                <a:ext cx="1375533" cy="1365246"/>
              </a:xfrm>
              <a:prstGeom prst="rect">
                <a:avLst/>
              </a:prstGeom>
            </p:spPr>
            <p:txBody>
              <a:bodyPr anchor="ctr" rtlCol="false" tIns="33392" lIns="33392" bIns="33392" rIns="33392"/>
              <a:lstStyle/>
              <a:p>
                <a:pPr algn="ctr">
                  <a:lnSpc>
                    <a:spcPts val="2266"/>
                  </a:lnSpc>
                </a:pPr>
              </a:p>
            </p:txBody>
          </p:sp>
        </p:grpSp>
        <p:sp>
          <p:nvSpPr>
            <p:cNvPr name="TextBox 28" id="28"/>
            <p:cNvSpPr txBox="true"/>
            <p:nvPr/>
          </p:nvSpPr>
          <p:spPr>
            <a:xfrm rot="0">
              <a:off x="437895" y="847212"/>
              <a:ext cx="2615429" cy="909518"/>
            </a:xfrm>
            <a:prstGeom prst="rect">
              <a:avLst/>
            </a:prstGeom>
          </p:spPr>
          <p:txBody>
            <a:bodyPr anchor="t" rtlCol="false" tIns="0" lIns="0" bIns="0" rIns="0">
              <a:spAutoFit/>
            </a:bodyPr>
            <a:lstStyle/>
            <a:p>
              <a:pPr algn="ctr">
                <a:lnSpc>
                  <a:spcPts val="2581"/>
                </a:lnSpc>
              </a:pPr>
              <a:r>
                <a:rPr lang="en-US" sz="2506">
                  <a:solidFill>
                    <a:srgbClr val="FFFFFF"/>
                  </a:solidFill>
                  <a:latin typeface="Arimo Bold"/>
                </a:rPr>
                <a:t>server.py</a:t>
              </a:r>
            </a:p>
            <a:p>
              <a:pPr algn="ctr">
                <a:lnSpc>
                  <a:spcPts val="2581"/>
                </a:lnSpc>
              </a:pPr>
              <a:r>
                <a:rPr lang="en-US" sz="2506">
                  <a:solidFill>
                    <a:srgbClr val="FFFFFF"/>
                  </a:solidFill>
                  <a:latin typeface="Arimo Bold"/>
                </a:rPr>
                <a:t>Central RTO</a:t>
              </a:r>
            </a:p>
          </p:txBody>
        </p:sp>
      </p:grpSp>
      <p:sp>
        <p:nvSpPr>
          <p:cNvPr name="TextBox 29" id="29"/>
          <p:cNvSpPr txBox="true"/>
          <p:nvPr/>
        </p:nvSpPr>
        <p:spPr>
          <a:xfrm rot="0">
            <a:off x="1995210" y="571160"/>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STRUCTURE OF CODEBASE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TextBox 2" id="2"/>
          <p:cNvSpPr txBox="true"/>
          <p:nvPr/>
        </p:nvSpPr>
        <p:spPr>
          <a:xfrm rot="0">
            <a:off x="317362" y="1756268"/>
            <a:ext cx="10056807" cy="8227315"/>
          </a:xfrm>
          <a:prstGeom prst="rect">
            <a:avLst/>
          </a:prstGeom>
        </p:spPr>
        <p:txBody>
          <a:bodyPr anchor="t" rtlCol="false" tIns="0" lIns="0" bIns="0" rIns="0">
            <a:spAutoFit/>
          </a:bodyPr>
          <a:lstStyle/>
          <a:p>
            <a:pPr algn="just" marL="626106" indent="-313053" lvl="1">
              <a:lnSpc>
                <a:spcPts val="4697"/>
              </a:lnSpc>
              <a:buFont typeface="Arial"/>
              <a:buChar char="•"/>
            </a:pPr>
            <a:r>
              <a:rPr lang="en-US" sz="2899">
                <a:solidFill>
                  <a:srgbClr val="FFFFFF"/>
                </a:solidFill>
                <a:latin typeface="Quicksand Bold"/>
              </a:rPr>
              <a:t>Proper Encryption using RSA is maintained throughout, and signature ID is generated using Hashing, for double security. </a:t>
            </a:r>
          </a:p>
          <a:p>
            <a:pPr algn="just" marL="626106" indent="-313053" lvl="1">
              <a:lnSpc>
                <a:spcPts val="4697"/>
              </a:lnSpc>
              <a:buFont typeface="Arial"/>
              <a:buChar char="•"/>
            </a:pPr>
            <a:r>
              <a:rPr lang="en-US" sz="2899">
                <a:solidFill>
                  <a:srgbClr val="FFFFFF"/>
                </a:solidFill>
                <a:latin typeface="Quicksand Bold"/>
              </a:rPr>
              <a:t>It handles 3 request types:</a:t>
            </a:r>
          </a:p>
          <a:p>
            <a:pPr algn="just" marL="1252211" indent="-417404" lvl="2">
              <a:lnSpc>
                <a:spcPts val="4697"/>
              </a:lnSpc>
              <a:buFont typeface="Arial"/>
              <a:buChar char="⚬"/>
            </a:pPr>
            <a:r>
              <a:rPr lang="en-US" sz="2899">
                <a:solidFill>
                  <a:srgbClr val="FFFFFF"/>
                </a:solidFill>
                <a:latin typeface="Quicksand Bold"/>
              </a:rPr>
              <a:t>Issuing and Signing a new DL: In this, the server will take the issued DL Number and other details as a string and generate the sign hash value for it, and then encrypt it using its private key. This information is printed on DL QRs.</a:t>
            </a:r>
          </a:p>
          <a:p>
            <a:pPr algn="just" marL="1252211" indent="-417404" lvl="2">
              <a:lnSpc>
                <a:spcPts val="4697"/>
              </a:lnSpc>
              <a:buFont typeface="Arial"/>
              <a:buChar char="⚬"/>
            </a:pPr>
            <a:r>
              <a:rPr lang="en-US" sz="2899">
                <a:solidFill>
                  <a:srgbClr val="FFFFFF"/>
                </a:solidFill>
                <a:latin typeface="Quicksand Bold"/>
              </a:rPr>
              <a:t>Verifying DL: It receives the encrypted and signed DL details along with the information about the signing authority. It will then decrypt the same using the public key of issuing authority. </a:t>
            </a:r>
          </a:p>
        </p:txBody>
      </p:sp>
      <p:grpSp>
        <p:nvGrpSpPr>
          <p:cNvPr name="Group 3" id="3"/>
          <p:cNvGrpSpPr/>
          <p:nvPr/>
        </p:nvGrpSpPr>
        <p:grpSpPr>
          <a:xfrm rot="0">
            <a:off x="9714182" y="1560195"/>
            <a:ext cx="8385935" cy="3569032"/>
            <a:chOff x="0" y="0"/>
            <a:chExt cx="11181247" cy="4758709"/>
          </a:xfrm>
        </p:grpSpPr>
        <p:sp>
          <p:nvSpPr>
            <p:cNvPr name="Freeform 4" id="4"/>
            <p:cNvSpPr/>
            <p:nvPr/>
          </p:nvSpPr>
          <p:spPr>
            <a:xfrm flipH="false" flipV="false" rot="0">
              <a:off x="1162749" y="0"/>
              <a:ext cx="10018498" cy="4156729"/>
            </a:xfrm>
            <a:custGeom>
              <a:avLst/>
              <a:gdLst/>
              <a:ahLst/>
              <a:cxnLst/>
              <a:rect r="r" b="b" t="t" l="l"/>
              <a:pathLst>
                <a:path h="4156729" w="10018498">
                  <a:moveTo>
                    <a:pt x="0" y="0"/>
                  </a:moveTo>
                  <a:lnTo>
                    <a:pt x="10018498" y="0"/>
                  </a:lnTo>
                  <a:lnTo>
                    <a:pt x="10018498" y="4156729"/>
                  </a:lnTo>
                  <a:lnTo>
                    <a:pt x="0" y="4156729"/>
                  </a:lnTo>
                  <a:lnTo>
                    <a:pt x="0" y="0"/>
                  </a:lnTo>
                  <a:close/>
                </a:path>
              </a:pathLst>
            </a:custGeom>
            <a:blipFill>
              <a:blip r:embed="rId2"/>
              <a:stretch>
                <a:fillRect l="0" t="0" r="0" b="0"/>
              </a:stretch>
            </a:blipFill>
          </p:spPr>
        </p:sp>
        <p:sp>
          <p:nvSpPr>
            <p:cNvPr name="TextBox 5" id="5"/>
            <p:cNvSpPr txBox="true"/>
            <p:nvPr/>
          </p:nvSpPr>
          <p:spPr>
            <a:xfrm rot="0">
              <a:off x="0" y="4166254"/>
              <a:ext cx="11181247" cy="592455"/>
            </a:xfrm>
            <a:prstGeom prst="rect">
              <a:avLst/>
            </a:prstGeom>
          </p:spPr>
          <p:txBody>
            <a:bodyPr anchor="t" rtlCol="false" tIns="0" lIns="0" bIns="0" rIns="0">
              <a:spAutoFit/>
            </a:bodyPr>
            <a:lstStyle/>
            <a:p>
              <a:pPr algn="ctr" marL="0" indent="0" lvl="0">
                <a:lnSpc>
                  <a:spcPts val="3419"/>
                </a:lnSpc>
              </a:pPr>
              <a:r>
                <a:rPr lang="en-US" sz="3000" spc="-126">
                  <a:solidFill>
                    <a:srgbClr val="FFFFFF"/>
                  </a:solidFill>
                  <a:latin typeface="Be Vietnam Ultra-Bold"/>
                </a:rPr>
                <a:t>Sign and Verify functions</a:t>
              </a:r>
            </a:p>
          </p:txBody>
        </p:sp>
      </p:grpSp>
      <p:sp>
        <p:nvSpPr>
          <p:cNvPr name="Freeform 6" id="6"/>
          <p:cNvSpPr/>
          <p:nvPr/>
        </p:nvSpPr>
        <p:spPr>
          <a:xfrm flipH="false" flipV="false" rot="0">
            <a:off x="10786761" y="5471658"/>
            <a:ext cx="4667514" cy="2333757"/>
          </a:xfrm>
          <a:custGeom>
            <a:avLst/>
            <a:gdLst/>
            <a:ahLst/>
            <a:cxnLst/>
            <a:rect r="r" b="b" t="t" l="l"/>
            <a:pathLst>
              <a:path h="2333757" w="4667514">
                <a:moveTo>
                  <a:pt x="0" y="0"/>
                </a:moveTo>
                <a:lnTo>
                  <a:pt x="4667514" y="0"/>
                </a:lnTo>
                <a:lnTo>
                  <a:pt x="4667514" y="2333757"/>
                </a:lnTo>
                <a:lnTo>
                  <a:pt x="0" y="2333757"/>
                </a:lnTo>
                <a:lnTo>
                  <a:pt x="0" y="0"/>
                </a:lnTo>
                <a:close/>
              </a:path>
            </a:pathLst>
          </a:custGeom>
          <a:blipFill>
            <a:blip r:embed="rId3"/>
            <a:stretch>
              <a:fillRect l="0" t="0" r="0" b="0"/>
            </a:stretch>
          </a:blipFill>
        </p:spPr>
      </p:sp>
      <p:sp>
        <p:nvSpPr>
          <p:cNvPr name="Freeform 7" id="7"/>
          <p:cNvSpPr/>
          <p:nvPr/>
        </p:nvSpPr>
        <p:spPr>
          <a:xfrm flipH="false" flipV="false" rot="0">
            <a:off x="13907150" y="7190822"/>
            <a:ext cx="4155083" cy="2792761"/>
          </a:xfrm>
          <a:custGeom>
            <a:avLst/>
            <a:gdLst/>
            <a:ahLst/>
            <a:cxnLst/>
            <a:rect r="r" b="b" t="t" l="l"/>
            <a:pathLst>
              <a:path h="2792761" w="4155083">
                <a:moveTo>
                  <a:pt x="0" y="0"/>
                </a:moveTo>
                <a:lnTo>
                  <a:pt x="4155083" y="0"/>
                </a:lnTo>
                <a:lnTo>
                  <a:pt x="4155083" y="2792761"/>
                </a:lnTo>
                <a:lnTo>
                  <a:pt x="0" y="2792761"/>
                </a:lnTo>
                <a:lnTo>
                  <a:pt x="0" y="0"/>
                </a:lnTo>
                <a:close/>
              </a:path>
            </a:pathLst>
          </a:custGeom>
          <a:blipFill>
            <a:blip r:embed="rId4"/>
            <a:stretch>
              <a:fillRect l="0" t="0" r="0" b="0"/>
            </a:stretch>
          </a:blipFill>
        </p:spPr>
      </p:sp>
      <p:sp>
        <p:nvSpPr>
          <p:cNvPr name="TextBox 8" id="8"/>
          <p:cNvSpPr txBox="true"/>
          <p:nvPr/>
        </p:nvSpPr>
        <p:spPr>
          <a:xfrm rot="0">
            <a:off x="3789822" y="535305"/>
            <a:ext cx="8385935" cy="1024890"/>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Ultra-Bold"/>
              </a:rPr>
              <a:t>server.py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623596" y="2843547"/>
            <a:ext cx="8520404" cy="3376189"/>
            <a:chOff x="0" y="0"/>
            <a:chExt cx="11360538" cy="4501586"/>
          </a:xfrm>
        </p:grpSpPr>
        <p:sp>
          <p:nvSpPr>
            <p:cNvPr name="Freeform 3" id="3"/>
            <p:cNvSpPr/>
            <p:nvPr/>
          </p:nvSpPr>
          <p:spPr>
            <a:xfrm flipH="false" flipV="false" rot="0">
              <a:off x="0" y="0"/>
              <a:ext cx="11360538" cy="3899606"/>
            </a:xfrm>
            <a:custGeom>
              <a:avLst/>
              <a:gdLst/>
              <a:ahLst/>
              <a:cxnLst/>
              <a:rect r="r" b="b" t="t" l="l"/>
              <a:pathLst>
                <a:path h="3899606" w="11360538">
                  <a:moveTo>
                    <a:pt x="0" y="0"/>
                  </a:moveTo>
                  <a:lnTo>
                    <a:pt x="11360538" y="0"/>
                  </a:lnTo>
                  <a:lnTo>
                    <a:pt x="11360538" y="3899606"/>
                  </a:lnTo>
                  <a:lnTo>
                    <a:pt x="0" y="3899606"/>
                  </a:lnTo>
                  <a:lnTo>
                    <a:pt x="0" y="0"/>
                  </a:lnTo>
                  <a:close/>
                </a:path>
              </a:pathLst>
            </a:custGeom>
            <a:blipFill>
              <a:blip r:embed="rId2"/>
              <a:stretch>
                <a:fillRect l="0" t="0" r="0" b="0"/>
              </a:stretch>
            </a:blipFill>
          </p:spPr>
        </p:sp>
        <p:sp>
          <p:nvSpPr>
            <p:cNvPr name="TextBox 4" id="4"/>
            <p:cNvSpPr txBox="true"/>
            <p:nvPr/>
          </p:nvSpPr>
          <p:spPr>
            <a:xfrm rot="0">
              <a:off x="0" y="3909131"/>
              <a:ext cx="11181247" cy="592455"/>
            </a:xfrm>
            <a:prstGeom prst="rect">
              <a:avLst/>
            </a:prstGeom>
          </p:spPr>
          <p:txBody>
            <a:bodyPr anchor="t" rtlCol="false" tIns="0" lIns="0" bIns="0" rIns="0">
              <a:spAutoFit/>
            </a:bodyPr>
            <a:lstStyle/>
            <a:p>
              <a:pPr algn="ctr" marL="0" indent="0" lvl="0">
                <a:lnSpc>
                  <a:spcPts val="3420"/>
                </a:lnSpc>
              </a:pPr>
              <a:r>
                <a:rPr lang="en-US" sz="3000" spc="-126">
                  <a:solidFill>
                    <a:srgbClr val="FFFFFF"/>
                  </a:solidFill>
                  <a:latin typeface="Be Vietnam Ultra-Bold"/>
                </a:rPr>
                <a:t> Creating Server Objects RTOs</a:t>
              </a:r>
            </a:p>
          </p:txBody>
        </p:sp>
      </p:grpSp>
      <p:sp>
        <p:nvSpPr>
          <p:cNvPr name="TextBox 5" id="5"/>
          <p:cNvSpPr txBox="true"/>
          <p:nvPr/>
        </p:nvSpPr>
        <p:spPr>
          <a:xfrm rot="0">
            <a:off x="4323627" y="329332"/>
            <a:ext cx="8385935" cy="2034540"/>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Ultra-Bold"/>
              </a:rPr>
              <a:t>server.py &amp; RSA verification</a:t>
            </a:r>
          </a:p>
        </p:txBody>
      </p:sp>
      <p:grpSp>
        <p:nvGrpSpPr>
          <p:cNvPr name="Group 6" id="6"/>
          <p:cNvGrpSpPr/>
          <p:nvPr/>
        </p:nvGrpSpPr>
        <p:grpSpPr>
          <a:xfrm rot="0">
            <a:off x="8516595" y="2579377"/>
            <a:ext cx="8385935" cy="6678923"/>
            <a:chOff x="0" y="0"/>
            <a:chExt cx="11181247" cy="8905231"/>
          </a:xfrm>
        </p:grpSpPr>
        <p:sp>
          <p:nvSpPr>
            <p:cNvPr name="Freeform 7" id="7"/>
            <p:cNvSpPr/>
            <p:nvPr/>
          </p:nvSpPr>
          <p:spPr>
            <a:xfrm flipH="false" flipV="false" rot="0">
              <a:off x="2321717" y="0"/>
              <a:ext cx="6537813" cy="8303250"/>
            </a:xfrm>
            <a:custGeom>
              <a:avLst/>
              <a:gdLst/>
              <a:ahLst/>
              <a:cxnLst/>
              <a:rect r="r" b="b" t="t" l="l"/>
              <a:pathLst>
                <a:path h="8303250" w="6537813">
                  <a:moveTo>
                    <a:pt x="0" y="0"/>
                  </a:moveTo>
                  <a:lnTo>
                    <a:pt x="6537813" y="0"/>
                  </a:lnTo>
                  <a:lnTo>
                    <a:pt x="6537813" y="8303250"/>
                  </a:lnTo>
                  <a:lnTo>
                    <a:pt x="0" y="8303250"/>
                  </a:lnTo>
                  <a:lnTo>
                    <a:pt x="0" y="0"/>
                  </a:lnTo>
                  <a:close/>
                </a:path>
              </a:pathLst>
            </a:custGeom>
            <a:blipFill>
              <a:blip r:embed="rId3"/>
              <a:stretch>
                <a:fillRect l="0" t="0" r="0" b="0"/>
              </a:stretch>
            </a:blipFill>
          </p:spPr>
        </p:sp>
        <p:sp>
          <p:nvSpPr>
            <p:cNvPr name="TextBox 8" id="8"/>
            <p:cNvSpPr txBox="true"/>
            <p:nvPr/>
          </p:nvSpPr>
          <p:spPr>
            <a:xfrm rot="0">
              <a:off x="0" y="8312775"/>
              <a:ext cx="11181247" cy="592455"/>
            </a:xfrm>
            <a:prstGeom prst="rect">
              <a:avLst/>
            </a:prstGeom>
          </p:spPr>
          <p:txBody>
            <a:bodyPr anchor="t" rtlCol="false" tIns="0" lIns="0" bIns="0" rIns="0">
              <a:spAutoFit/>
            </a:bodyPr>
            <a:lstStyle/>
            <a:p>
              <a:pPr algn="ctr" marL="0" indent="0" lvl="0">
                <a:lnSpc>
                  <a:spcPts val="3420"/>
                </a:lnSpc>
              </a:pPr>
              <a:r>
                <a:rPr lang="en-US" sz="3000" spc="-126">
                  <a:solidFill>
                    <a:srgbClr val="FFFFFF"/>
                  </a:solidFill>
                  <a:latin typeface="Be Vietnam Ultra-Bold"/>
                </a:rPr>
                <a:t>RSA Encode Decode and generating keys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grpSp>
        <p:nvGrpSpPr>
          <p:cNvPr name="Group 2" id="2"/>
          <p:cNvGrpSpPr/>
          <p:nvPr/>
        </p:nvGrpSpPr>
        <p:grpSpPr>
          <a:xfrm rot="0">
            <a:off x="-188554" y="2283124"/>
            <a:ext cx="8814068" cy="2860376"/>
            <a:chOff x="0" y="0"/>
            <a:chExt cx="11752090" cy="3813835"/>
          </a:xfrm>
        </p:grpSpPr>
        <p:sp>
          <p:nvSpPr>
            <p:cNvPr name="Freeform 3" id="3"/>
            <p:cNvSpPr/>
            <p:nvPr/>
          </p:nvSpPr>
          <p:spPr>
            <a:xfrm flipH="false" flipV="false" rot="0">
              <a:off x="910191" y="0"/>
              <a:ext cx="10841900" cy="2997538"/>
            </a:xfrm>
            <a:custGeom>
              <a:avLst/>
              <a:gdLst/>
              <a:ahLst/>
              <a:cxnLst/>
              <a:rect r="r" b="b" t="t" l="l"/>
              <a:pathLst>
                <a:path h="2997538" w="10841900">
                  <a:moveTo>
                    <a:pt x="0" y="0"/>
                  </a:moveTo>
                  <a:lnTo>
                    <a:pt x="10841899" y="0"/>
                  </a:lnTo>
                  <a:lnTo>
                    <a:pt x="10841899" y="2997538"/>
                  </a:lnTo>
                  <a:lnTo>
                    <a:pt x="0" y="2997538"/>
                  </a:lnTo>
                  <a:lnTo>
                    <a:pt x="0" y="0"/>
                  </a:lnTo>
                  <a:close/>
                </a:path>
              </a:pathLst>
            </a:custGeom>
            <a:blipFill>
              <a:blip r:embed="rId2"/>
              <a:stretch>
                <a:fillRect l="0" t="0" r="0" b="0"/>
              </a:stretch>
            </a:blipFill>
          </p:spPr>
        </p:sp>
        <p:sp>
          <p:nvSpPr>
            <p:cNvPr name="TextBox 4" id="4"/>
            <p:cNvSpPr txBox="true"/>
            <p:nvPr/>
          </p:nvSpPr>
          <p:spPr>
            <a:xfrm rot="0">
              <a:off x="0" y="3278148"/>
              <a:ext cx="11521022" cy="535686"/>
            </a:xfrm>
            <a:prstGeom prst="rect">
              <a:avLst/>
            </a:prstGeom>
          </p:spPr>
          <p:txBody>
            <a:bodyPr anchor="t" rtlCol="false" tIns="0" lIns="0" bIns="0" rIns="0">
              <a:spAutoFit/>
            </a:bodyPr>
            <a:lstStyle/>
            <a:p>
              <a:pPr algn="ctr">
                <a:lnSpc>
                  <a:spcPts val="3563"/>
                </a:lnSpc>
              </a:pPr>
              <a:r>
                <a:rPr lang="en-US" sz="2199">
                  <a:solidFill>
                    <a:srgbClr val="FFFFFF"/>
                  </a:solidFill>
                  <a:latin typeface="Quicksand Bold"/>
                </a:rPr>
                <a:t>Signing and Issuing new Dl</a:t>
              </a:r>
            </a:p>
          </p:txBody>
        </p:sp>
      </p:grpSp>
      <p:sp>
        <p:nvSpPr>
          <p:cNvPr name="TextBox 5" id="5"/>
          <p:cNvSpPr txBox="true"/>
          <p:nvPr/>
        </p:nvSpPr>
        <p:spPr>
          <a:xfrm rot="0">
            <a:off x="4951032" y="535305"/>
            <a:ext cx="8385935" cy="1024890"/>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Bold"/>
              </a:rPr>
              <a:t>client.py</a:t>
            </a:r>
          </a:p>
        </p:txBody>
      </p:sp>
      <p:sp>
        <p:nvSpPr>
          <p:cNvPr name="TextBox 6" id="6"/>
          <p:cNvSpPr txBox="true"/>
          <p:nvPr/>
        </p:nvSpPr>
        <p:spPr>
          <a:xfrm rot="0">
            <a:off x="8625514" y="2606691"/>
            <a:ext cx="8640766" cy="5350002"/>
          </a:xfrm>
          <a:prstGeom prst="rect">
            <a:avLst/>
          </a:prstGeom>
        </p:spPr>
        <p:txBody>
          <a:bodyPr anchor="t" rtlCol="false" tIns="0" lIns="0" bIns="0" rIns="0">
            <a:spAutoFit/>
          </a:bodyPr>
          <a:lstStyle/>
          <a:p>
            <a:pPr marL="474979" indent="-237490" lvl="1">
              <a:lnSpc>
                <a:spcPts val="3563"/>
              </a:lnSpc>
              <a:buFont typeface="Arial"/>
              <a:buChar char="•"/>
            </a:pPr>
            <a:r>
              <a:rPr lang="en-US" sz="2199">
                <a:solidFill>
                  <a:srgbClr val="FFFFFF"/>
                </a:solidFill>
                <a:latin typeface="Quicksand"/>
              </a:rPr>
              <a:t>The client can perform 2 actions:</a:t>
            </a:r>
          </a:p>
          <a:p>
            <a:pPr marL="949959" indent="-316653" lvl="2">
              <a:lnSpc>
                <a:spcPts val="3563"/>
              </a:lnSpc>
              <a:buFont typeface="Arial"/>
              <a:buChar char="⚬"/>
            </a:pPr>
            <a:r>
              <a:rPr lang="en-US" sz="2199">
                <a:solidFill>
                  <a:srgbClr val="FFFFFF"/>
                </a:solidFill>
                <a:latin typeface="Quicksand"/>
              </a:rPr>
              <a:t>Getting a new DL signed and issued: In this, the client will send the DL information to generate the encrypted DL ID and also to get it signed by the authority.</a:t>
            </a:r>
          </a:p>
          <a:p>
            <a:pPr marL="949959" indent="-316653" lvl="2">
              <a:lnSpc>
                <a:spcPts val="3563"/>
              </a:lnSpc>
              <a:buFont typeface="Arial"/>
              <a:buChar char="⚬"/>
            </a:pPr>
            <a:r>
              <a:rPr lang="en-US" sz="2199">
                <a:solidFill>
                  <a:srgbClr val="FFFFFF"/>
                </a:solidFill>
                <a:latin typeface="Quicksand"/>
              </a:rPr>
              <a:t>Verifying a DL: The DL encrypted details will be read from the digital QR and will be sent to the local RTO for verification.</a:t>
            </a:r>
          </a:p>
          <a:p>
            <a:pPr marL="474979" indent="-237490" lvl="1">
              <a:lnSpc>
                <a:spcPts val="3563"/>
              </a:lnSpc>
              <a:buFont typeface="Arial"/>
              <a:buChar char="•"/>
            </a:pPr>
            <a:r>
              <a:rPr lang="en-US" sz="2199">
                <a:solidFill>
                  <a:srgbClr val="FFFFFF"/>
                </a:solidFill>
                <a:latin typeface="Quicksand"/>
              </a:rPr>
              <a:t>Replay attacks prevention using timestamp: The timestamps are engraved on the json messages before sending and then they are extracted accordingly. The received timestamp is compared against the current time to detect any significant gaps in between siggesting an attack.</a:t>
            </a:r>
          </a:p>
        </p:txBody>
      </p:sp>
      <p:grpSp>
        <p:nvGrpSpPr>
          <p:cNvPr name="Group 7" id="7"/>
          <p:cNvGrpSpPr/>
          <p:nvPr/>
        </p:nvGrpSpPr>
        <p:grpSpPr>
          <a:xfrm rot="0">
            <a:off x="-188554" y="6257083"/>
            <a:ext cx="8814068" cy="3001217"/>
            <a:chOff x="0" y="0"/>
            <a:chExt cx="11752090" cy="4001622"/>
          </a:xfrm>
        </p:grpSpPr>
        <p:sp>
          <p:nvSpPr>
            <p:cNvPr name="Freeform 8" id="8"/>
            <p:cNvSpPr/>
            <p:nvPr/>
          </p:nvSpPr>
          <p:spPr>
            <a:xfrm flipH="false" flipV="false" rot="0">
              <a:off x="921172" y="0"/>
              <a:ext cx="10830918" cy="3561186"/>
            </a:xfrm>
            <a:custGeom>
              <a:avLst/>
              <a:gdLst/>
              <a:ahLst/>
              <a:cxnLst/>
              <a:rect r="r" b="b" t="t" l="l"/>
              <a:pathLst>
                <a:path h="3561186" w="10830918">
                  <a:moveTo>
                    <a:pt x="0" y="0"/>
                  </a:moveTo>
                  <a:lnTo>
                    <a:pt x="10830918" y="0"/>
                  </a:lnTo>
                  <a:lnTo>
                    <a:pt x="10830918" y="3561186"/>
                  </a:lnTo>
                  <a:lnTo>
                    <a:pt x="0" y="3561186"/>
                  </a:lnTo>
                  <a:lnTo>
                    <a:pt x="0" y="0"/>
                  </a:lnTo>
                  <a:close/>
                </a:path>
              </a:pathLst>
            </a:custGeom>
            <a:blipFill>
              <a:blip r:embed="rId3"/>
              <a:stretch>
                <a:fillRect l="0" t="0" r="0" b="0"/>
              </a:stretch>
            </a:blipFill>
          </p:spPr>
        </p:sp>
        <p:sp>
          <p:nvSpPr>
            <p:cNvPr name="TextBox 9" id="9"/>
            <p:cNvSpPr txBox="true"/>
            <p:nvPr/>
          </p:nvSpPr>
          <p:spPr>
            <a:xfrm rot="0">
              <a:off x="0" y="3465936"/>
              <a:ext cx="11521022" cy="535686"/>
            </a:xfrm>
            <a:prstGeom prst="rect">
              <a:avLst/>
            </a:prstGeom>
          </p:spPr>
          <p:txBody>
            <a:bodyPr anchor="t" rtlCol="false" tIns="0" lIns="0" bIns="0" rIns="0">
              <a:spAutoFit/>
            </a:bodyPr>
            <a:lstStyle/>
            <a:p>
              <a:pPr algn="ctr">
                <a:lnSpc>
                  <a:spcPts val="3563"/>
                </a:lnSpc>
              </a:pPr>
              <a:r>
                <a:rPr lang="en-US" sz="2199">
                  <a:solidFill>
                    <a:srgbClr val="FFFFFF"/>
                  </a:solidFill>
                  <a:latin typeface="Quicksand Bold"/>
                </a:rPr>
                <a:t>Verifying DL</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TextBox 2" id="2"/>
          <p:cNvSpPr txBox="true"/>
          <p:nvPr/>
        </p:nvSpPr>
        <p:spPr>
          <a:xfrm rot="0">
            <a:off x="2474521" y="429777"/>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FFFFFF"/>
                </a:solidFill>
                <a:latin typeface="Be Vietnam Ultra-Bold"/>
              </a:rPr>
              <a:t>Features</a:t>
            </a:r>
          </a:p>
        </p:txBody>
      </p:sp>
      <p:sp>
        <p:nvSpPr>
          <p:cNvPr name="TextBox 3" id="3"/>
          <p:cNvSpPr txBox="true"/>
          <p:nvPr/>
        </p:nvSpPr>
        <p:spPr>
          <a:xfrm rot="0">
            <a:off x="503234" y="2264560"/>
            <a:ext cx="8640766" cy="6291834"/>
          </a:xfrm>
          <a:prstGeom prst="rect">
            <a:avLst/>
          </a:prstGeom>
        </p:spPr>
        <p:txBody>
          <a:bodyPr anchor="t" rtlCol="false" tIns="0" lIns="0" bIns="0" rIns="0">
            <a:spAutoFit/>
          </a:bodyPr>
          <a:lstStyle/>
          <a:p>
            <a:pPr algn="just" marL="518158" indent="-259079" lvl="1">
              <a:lnSpc>
                <a:spcPts val="3887"/>
              </a:lnSpc>
              <a:buFont typeface="Arial"/>
              <a:buChar char="•"/>
            </a:pPr>
            <a:r>
              <a:rPr lang="en-US" sz="2399">
                <a:solidFill>
                  <a:srgbClr val="FFFFFF"/>
                </a:solidFill>
                <a:latin typeface="Quicksand"/>
              </a:rPr>
              <a:t>We used RSA algorithm for secure communication between users and the Transport Authority.</a:t>
            </a:r>
          </a:p>
          <a:p>
            <a:pPr algn="just">
              <a:lnSpc>
                <a:spcPts val="3887"/>
              </a:lnSpc>
            </a:pPr>
          </a:p>
          <a:p>
            <a:pPr algn="just" marL="518158" indent="-259079" lvl="1">
              <a:lnSpc>
                <a:spcPts val="3887"/>
              </a:lnSpc>
              <a:buFont typeface="Arial"/>
              <a:buChar char="•"/>
            </a:pPr>
            <a:r>
              <a:rPr lang="en-US" sz="2399">
                <a:solidFill>
                  <a:srgbClr val="FFFFFF"/>
                </a:solidFill>
                <a:latin typeface="Quicksand"/>
              </a:rPr>
              <a:t>To maintain integrity, we used a hash value on the license ID.</a:t>
            </a:r>
          </a:p>
          <a:p>
            <a:pPr algn="just">
              <a:lnSpc>
                <a:spcPts val="3887"/>
              </a:lnSpc>
            </a:pPr>
          </a:p>
          <a:p>
            <a:pPr algn="just" marL="518158" indent="-259079" lvl="1">
              <a:lnSpc>
                <a:spcPts val="3887"/>
              </a:lnSpc>
              <a:buFont typeface="Arial"/>
              <a:buChar char="•"/>
            </a:pPr>
            <a:r>
              <a:rPr lang="en-US" sz="2399">
                <a:solidFill>
                  <a:srgbClr val="FFFFFF"/>
                </a:solidFill>
                <a:latin typeface="Quicksand"/>
              </a:rPr>
              <a:t>If an RTO does not posses the details of the requested license then it will pass on to the national authority and request the validity of the license from it.</a:t>
            </a:r>
          </a:p>
          <a:p>
            <a:pPr algn="just">
              <a:lnSpc>
                <a:spcPts val="3887"/>
              </a:lnSpc>
            </a:pPr>
          </a:p>
          <a:p>
            <a:pPr algn="just" marL="518158" indent="-259079" lvl="1">
              <a:lnSpc>
                <a:spcPts val="3887"/>
              </a:lnSpc>
              <a:buFont typeface="Arial"/>
              <a:buChar char="•"/>
            </a:pPr>
            <a:r>
              <a:rPr lang="en-US" sz="2399">
                <a:solidFill>
                  <a:srgbClr val="FFFFFF"/>
                </a:solidFill>
                <a:latin typeface="Quicksand"/>
              </a:rPr>
              <a:t>T</a:t>
            </a:r>
            <a:r>
              <a:rPr lang="en-US" sz="2399">
                <a:solidFill>
                  <a:srgbClr val="FFFFFF"/>
                </a:solidFill>
                <a:latin typeface="Quicksand"/>
              </a:rPr>
              <a:t>aken care of replay attacks by incorporating date time information on each encoded message sent between the RTO and the user.</a:t>
            </a:r>
          </a:p>
        </p:txBody>
      </p:sp>
      <p:grpSp>
        <p:nvGrpSpPr>
          <p:cNvPr name="Group 4" id="4"/>
          <p:cNvGrpSpPr/>
          <p:nvPr/>
        </p:nvGrpSpPr>
        <p:grpSpPr>
          <a:xfrm rot="0">
            <a:off x="9961254" y="2369335"/>
            <a:ext cx="7023902" cy="6858816"/>
            <a:chOff x="0" y="0"/>
            <a:chExt cx="9365203" cy="9145089"/>
          </a:xfrm>
        </p:grpSpPr>
        <p:sp>
          <p:nvSpPr>
            <p:cNvPr name="Freeform 5" id="5"/>
            <p:cNvSpPr/>
            <p:nvPr/>
          </p:nvSpPr>
          <p:spPr>
            <a:xfrm flipH="false" flipV="false" rot="0">
              <a:off x="761466" y="0"/>
              <a:ext cx="7842272" cy="8308262"/>
            </a:xfrm>
            <a:custGeom>
              <a:avLst/>
              <a:gdLst/>
              <a:ahLst/>
              <a:cxnLst/>
              <a:rect r="r" b="b" t="t" l="l"/>
              <a:pathLst>
                <a:path h="8308262" w="7842272">
                  <a:moveTo>
                    <a:pt x="0" y="0"/>
                  </a:moveTo>
                  <a:lnTo>
                    <a:pt x="7842271" y="0"/>
                  </a:lnTo>
                  <a:lnTo>
                    <a:pt x="7842271" y="8308262"/>
                  </a:lnTo>
                  <a:lnTo>
                    <a:pt x="0" y="8308262"/>
                  </a:lnTo>
                  <a:lnTo>
                    <a:pt x="0" y="0"/>
                  </a:lnTo>
                  <a:close/>
                </a:path>
              </a:pathLst>
            </a:custGeom>
            <a:blipFill>
              <a:blip r:embed="rId2"/>
              <a:stretch>
                <a:fillRect l="0" t="0" r="0" b="0"/>
              </a:stretch>
            </a:blipFill>
          </p:spPr>
        </p:sp>
        <p:sp>
          <p:nvSpPr>
            <p:cNvPr name="TextBox 6" id="6"/>
            <p:cNvSpPr txBox="true"/>
            <p:nvPr/>
          </p:nvSpPr>
          <p:spPr>
            <a:xfrm rot="0">
              <a:off x="0" y="8551623"/>
              <a:ext cx="9365203" cy="593465"/>
            </a:xfrm>
            <a:prstGeom prst="rect">
              <a:avLst/>
            </a:prstGeom>
          </p:spPr>
          <p:txBody>
            <a:bodyPr anchor="t" rtlCol="false" tIns="0" lIns="0" bIns="0" rIns="0">
              <a:spAutoFit/>
            </a:bodyPr>
            <a:lstStyle/>
            <a:p>
              <a:pPr algn="ctr">
                <a:lnSpc>
                  <a:spcPts val="3983"/>
                </a:lnSpc>
              </a:pPr>
              <a:r>
                <a:rPr lang="en-US" sz="2459">
                  <a:solidFill>
                    <a:srgbClr val="FFFFFF"/>
                  </a:solidFill>
                  <a:latin typeface="Quicksand Bold"/>
                </a:rPr>
                <a:t>Running the Application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076068" y="317500"/>
            <a:ext cx="6498932" cy="5960130"/>
          </a:xfrm>
          <a:custGeom>
            <a:avLst/>
            <a:gdLst/>
            <a:ahLst/>
            <a:cxnLst/>
            <a:rect r="r" b="b" t="t" l="l"/>
            <a:pathLst>
              <a:path h="5960130" w="6498932">
                <a:moveTo>
                  <a:pt x="0" y="0"/>
                </a:moveTo>
                <a:lnTo>
                  <a:pt x="6498932" y="0"/>
                </a:lnTo>
                <a:lnTo>
                  <a:pt x="6498932" y="5960130"/>
                </a:lnTo>
                <a:lnTo>
                  <a:pt x="0" y="5960130"/>
                </a:lnTo>
                <a:lnTo>
                  <a:pt x="0" y="0"/>
                </a:lnTo>
                <a:close/>
              </a:path>
            </a:pathLst>
          </a:custGeom>
          <a:blipFill>
            <a:blip r:embed="rId2"/>
            <a:stretch>
              <a:fillRect l="0" t="0" r="-100000" b="-15545"/>
            </a:stretch>
          </a:blipFill>
        </p:spPr>
      </p:sp>
      <p:sp>
        <p:nvSpPr>
          <p:cNvPr name="TextBox 3" id="3"/>
          <p:cNvSpPr txBox="true"/>
          <p:nvPr/>
        </p:nvSpPr>
        <p:spPr>
          <a:xfrm rot="0">
            <a:off x="9813583" y="6353678"/>
            <a:ext cx="7023902" cy="468911"/>
          </a:xfrm>
          <a:prstGeom prst="rect">
            <a:avLst/>
          </a:prstGeom>
        </p:spPr>
        <p:txBody>
          <a:bodyPr anchor="t" rtlCol="false" tIns="0" lIns="0" bIns="0" rIns="0">
            <a:spAutoFit/>
          </a:bodyPr>
          <a:lstStyle/>
          <a:p>
            <a:pPr algn="ctr">
              <a:lnSpc>
                <a:spcPts val="3983"/>
              </a:lnSpc>
            </a:pPr>
            <a:r>
              <a:rPr lang="en-US" sz="2459">
                <a:solidFill>
                  <a:srgbClr val="090147"/>
                </a:solidFill>
                <a:latin typeface="Quicksand Bold"/>
              </a:rPr>
              <a:t>Replay Attack Being Discarded</a:t>
            </a:r>
          </a:p>
        </p:txBody>
      </p:sp>
      <p:sp>
        <p:nvSpPr>
          <p:cNvPr name="Freeform 4" id="4"/>
          <p:cNvSpPr/>
          <p:nvPr/>
        </p:nvSpPr>
        <p:spPr>
          <a:xfrm flipH="false" flipV="false" rot="0">
            <a:off x="9813583" y="7080040"/>
            <a:ext cx="7222268" cy="3212114"/>
          </a:xfrm>
          <a:custGeom>
            <a:avLst/>
            <a:gdLst/>
            <a:ahLst/>
            <a:cxnLst/>
            <a:rect r="r" b="b" t="t" l="l"/>
            <a:pathLst>
              <a:path h="3212114" w="7222268">
                <a:moveTo>
                  <a:pt x="0" y="0"/>
                </a:moveTo>
                <a:lnTo>
                  <a:pt x="7222268" y="0"/>
                </a:lnTo>
                <a:lnTo>
                  <a:pt x="7222268" y="3212114"/>
                </a:lnTo>
                <a:lnTo>
                  <a:pt x="0" y="3212114"/>
                </a:lnTo>
                <a:lnTo>
                  <a:pt x="0" y="0"/>
                </a:lnTo>
                <a:close/>
              </a:path>
            </a:pathLst>
          </a:custGeom>
          <a:blipFill>
            <a:blip r:embed="rId3"/>
            <a:stretch>
              <a:fillRect l="0" t="0" r="0" b="0"/>
            </a:stretch>
          </a:blipFill>
        </p:spPr>
      </p:sp>
      <p:sp>
        <p:nvSpPr>
          <p:cNvPr name="TextBox 5" id="5"/>
          <p:cNvSpPr txBox="true"/>
          <p:nvPr/>
        </p:nvSpPr>
        <p:spPr>
          <a:xfrm rot="0">
            <a:off x="1028700" y="574675"/>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Bonus</a:t>
            </a:r>
          </a:p>
        </p:txBody>
      </p:sp>
      <p:sp>
        <p:nvSpPr>
          <p:cNvPr name="TextBox 6" id="6"/>
          <p:cNvSpPr txBox="true"/>
          <p:nvPr/>
        </p:nvSpPr>
        <p:spPr>
          <a:xfrm rot="0">
            <a:off x="503234" y="2271115"/>
            <a:ext cx="8640766" cy="6777609"/>
          </a:xfrm>
          <a:prstGeom prst="rect">
            <a:avLst/>
          </a:prstGeom>
        </p:spPr>
        <p:txBody>
          <a:bodyPr anchor="t" rtlCol="false" tIns="0" lIns="0" bIns="0" rIns="0">
            <a:spAutoFit/>
          </a:bodyPr>
          <a:lstStyle/>
          <a:p>
            <a:pPr algn="just" marL="518158" indent="-259079" lvl="1">
              <a:lnSpc>
                <a:spcPts val="3887"/>
              </a:lnSpc>
              <a:buFont typeface="Arial"/>
              <a:buChar char="•"/>
            </a:pPr>
            <a:r>
              <a:rPr lang="en-US" sz="2399">
                <a:solidFill>
                  <a:srgbClr val="090147"/>
                </a:solidFill>
                <a:latin typeface="Quicksand Bold"/>
              </a:rPr>
              <a:t>The date time communication is important to prevent replay attacks.</a:t>
            </a:r>
          </a:p>
          <a:p>
            <a:pPr algn="just">
              <a:lnSpc>
                <a:spcPts val="3887"/>
              </a:lnSpc>
            </a:pPr>
          </a:p>
          <a:p>
            <a:pPr algn="just" marL="518158" indent="-259079" lvl="1">
              <a:lnSpc>
                <a:spcPts val="3887"/>
              </a:lnSpc>
              <a:buFont typeface="Arial"/>
              <a:buChar char="•"/>
            </a:pPr>
            <a:r>
              <a:rPr lang="en-US" sz="2399">
                <a:solidFill>
                  <a:srgbClr val="090147"/>
                </a:solidFill>
                <a:latin typeface="Quicksand Bold"/>
              </a:rPr>
              <a:t>The information is encoded using the RSA algorithm and then sent over a secure channel using socket programming.</a:t>
            </a:r>
          </a:p>
          <a:p>
            <a:pPr algn="just">
              <a:lnSpc>
                <a:spcPts val="3887"/>
              </a:lnSpc>
            </a:pPr>
          </a:p>
          <a:p>
            <a:pPr algn="just" marL="518158" indent="-259079" lvl="1">
              <a:lnSpc>
                <a:spcPts val="3887"/>
              </a:lnSpc>
              <a:buFont typeface="Arial"/>
              <a:buChar char="•"/>
            </a:pPr>
            <a:r>
              <a:rPr lang="en-US" sz="2399">
                <a:solidFill>
                  <a:srgbClr val="090147"/>
                </a:solidFill>
                <a:latin typeface="Quicksand Bold"/>
              </a:rPr>
              <a:t>Additionally a hash value is also sent of the original message so that the integrity of the received message can be verified.</a:t>
            </a:r>
          </a:p>
          <a:p>
            <a:pPr algn="just">
              <a:lnSpc>
                <a:spcPts val="3887"/>
              </a:lnSpc>
            </a:pPr>
          </a:p>
          <a:p>
            <a:pPr algn="just" marL="518158" indent="-259079" lvl="1">
              <a:lnSpc>
                <a:spcPts val="3887"/>
              </a:lnSpc>
              <a:buFont typeface="Arial"/>
              <a:buChar char="•"/>
            </a:pPr>
            <a:r>
              <a:rPr lang="en-US" sz="2399">
                <a:solidFill>
                  <a:srgbClr val="090147"/>
                </a:solidFill>
                <a:latin typeface="Quicksand Bold"/>
              </a:rPr>
              <a:t>If the difference between the date time sent and received is greater than a threshold then it will drop the packet as it indicates replay attacks.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848536" y="1918952"/>
            <a:ext cx="13763544" cy="7339348"/>
          </a:xfrm>
          <a:custGeom>
            <a:avLst/>
            <a:gdLst/>
            <a:ahLst/>
            <a:cxnLst/>
            <a:rect r="r" b="b" t="t" l="l"/>
            <a:pathLst>
              <a:path h="7339348" w="13763544">
                <a:moveTo>
                  <a:pt x="0" y="0"/>
                </a:moveTo>
                <a:lnTo>
                  <a:pt x="13763544" y="0"/>
                </a:lnTo>
                <a:lnTo>
                  <a:pt x="13763544" y="7339348"/>
                </a:lnTo>
                <a:lnTo>
                  <a:pt x="0" y="7339348"/>
                </a:lnTo>
                <a:lnTo>
                  <a:pt x="0" y="0"/>
                </a:lnTo>
                <a:close/>
              </a:path>
            </a:pathLst>
          </a:custGeom>
          <a:blipFill>
            <a:blip r:embed="rId2"/>
            <a:stretch>
              <a:fillRect l="0" t="0" r="0" b="0"/>
            </a:stretch>
          </a:blipFill>
        </p:spPr>
      </p:sp>
      <p:sp>
        <p:nvSpPr>
          <p:cNvPr name="TextBox 3" id="3"/>
          <p:cNvSpPr txBox="true"/>
          <p:nvPr/>
        </p:nvSpPr>
        <p:spPr>
          <a:xfrm rot="0">
            <a:off x="2474521" y="429777"/>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DAGDD71Av4I</dc:identifier>
  <dcterms:modified xsi:type="dcterms:W3CDTF">2011-08-01T06:04:30Z</dcterms:modified>
  <cp:revision>1</cp:revision>
  <dc:title>Verification of Driver’s License</dc:title>
</cp:coreProperties>
</file>